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handoutMasterIdLst>
    <p:handoutMasterId r:id="rId16"/>
  </p:handoutMasterIdLst>
  <p:sldIdLst>
    <p:sldId id="256" r:id="rId2"/>
    <p:sldId id="266" r:id="rId3"/>
    <p:sldId id="257" r:id="rId4"/>
    <p:sldId id="258" r:id="rId5"/>
    <p:sldId id="265" r:id="rId6"/>
    <p:sldId id="274" r:id="rId7"/>
    <p:sldId id="275" r:id="rId8"/>
    <p:sldId id="277" r:id="rId9"/>
    <p:sldId id="260" r:id="rId10"/>
    <p:sldId id="273" r:id="rId11"/>
    <p:sldId id="259" r:id="rId12"/>
    <p:sldId id="261" r:id="rId13"/>
    <p:sldId id="276"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1446"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a:t>StudentName1/Studentname2/ECE/Sem8/2018</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C6E84A6-2BDA-4DD9-85A5-FDAA5FAB6898}" type="datetimeFigureOut">
              <a:rPr lang="en-US" smtClean="0"/>
              <a:t>2/25/2022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103AE00-5278-4EFC-A37F-FA2E4FBD20E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ftr="0" dt="0"/>
</p:handoutMaster>
</file>

<file path=ppt/media/image1.jpe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a:t>StudentName1/Studentname2/ECE/Sem8/2018</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49ACFBD-6025-4F68-AD4E-9132CA2AC523}" type="datetimeFigureOut">
              <a:rPr lang="en-US" smtClean="0"/>
              <a:t>2/25/2022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FC7E49D-E882-4DF5-9AA7-F568E4B8E8C1}" type="slidenum">
              <a:rPr lang="en-US" smtClean="0"/>
              <a:t>‹#›</a:t>
            </a:fld>
            <a:endParaRPr lang="en-US"/>
          </a:p>
        </p:txBody>
      </p:sp>
    </p:spTree>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FC7E49D-E882-4DF5-9AA7-F568E4B8E8C1}" type="slidenum">
              <a:rPr lang="en-US" smtClean="0"/>
              <a:t>2</a:t>
            </a:fld>
            <a:endParaRPr lang="en-US"/>
          </a:p>
        </p:txBody>
      </p:sp>
      <p:sp>
        <p:nvSpPr>
          <p:cNvPr id="5" name="Header Placeholder 4"/>
          <p:cNvSpPr>
            <a:spLocks noGrp="1"/>
          </p:cNvSpPr>
          <p:nvPr>
            <p:ph type="hdr" sz="quarter" idx="11"/>
          </p:nvPr>
        </p:nvSpPr>
        <p:spPr/>
        <p:txBody>
          <a:bodyPr/>
          <a:lstStyle/>
          <a:p>
            <a:r>
              <a:rPr lang="en-US"/>
              <a:t>StudentName1/Studentname2/ECE/Sem8/2018</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FC7E49D-E882-4DF5-9AA7-F568E4B8E8C1}" type="slidenum">
              <a:rPr lang="en-US" smtClean="0"/>
              <a:t>3</a:t>
            </a:fld>
            <a:endParaRPr lang="en-US"/>
          </a:p>
        </p:txBody>
      </p:sp>
      <p:sp>
        <p:nvSpPr>
          <p:cNvPr id="5" name="Header Placeholder 4"/>
          <p:cNvSpPr>
            <a:spLocks noGrp="1"/>
          </p:cNvSpPr>
          <p:nvPr>
            <p:ph type="hdr" sz="quarter" idx="11"/>
          </p:nvPr>
        </p:nvSpPr>
        <p:spPr/>
        <p:txBody>
          <a:bodyPr/>
          <a:lstStyle/>
          <a:p>
            <a:r>
              <a:rPr lang="en-US"/>
              <a:t>StudentName1/Studentname2/ECE/Sem8/2018</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a:t>Click to edit Master title style</a:t>
            </a:r>
          </a:p>
        </p:txBody>
      </p:sp>
      <p:sp>
        <p:nvSpPr>
          <p:cNvPr id="9" name="Subtitle 8"/>
          <p:cNvSpPr>
            <a:spLocks noGrp="1"/>
          </p:cNvSpPr>
          <p:nvPr>
            <p:ph type="subTitle" idx="1"/>
          </p:nvPr>
        </p:nvSpPr>
        <p:spPr>
          <a:xfrm>
            <a:off x="457200" y="3899938"/>
            <a:ext cx="4953000" cy="1752600"/>
          </a:xfrm>
        </p:spPr>
        <p:txBody>
          <a:bodyPr/>
          <a:lstStyle>
            <a:lvl1pPr marL="64135"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705600" y="4206240"/>
            <a:ext cx="960120" cy="457200"/>
          </a:xfrm>
        </p:spPr>
        <p:txBody>
          <a:bodyPr/>
          <a:lstStyle/>
          <a:p>
            <a:fld id="{1D8BD707-D9CF-40AE-B4C6-C98DA3205C09}" type="datetimeFigureOut">
              <a:rPr lang="en-US" smtClean="0"/>
              <a:t>2/25/2022</a:t>
            </a:fld>
            <a:endParaRPr lang="en-US"/>
          </a:p>
        </p:txBody>
      </p:sp>
      <p:sp>
        <p:nvSpPr>
          <p:cNvPr id="17" name="Footer Placeholder 16"/>
          <p:cNvSpPr>
            <a:spLocks noGrp="1"/>
          </p:cNvSpPr>
          <p:nvPr>
            <p:ph type="ftr" sz="quarter" idx="11"/>
          </p:nvPr>
        </p:nvSpPr>
        <p:spPr>
          <a:xfrm>
            <a:off x="5410200" y="4205288"/>
            <a:ext cx="1295400" cy="457200"/>
          </a:xfrm>
        </p:spPr>
        <p:txBody>
          <a:bodyPr/>
          <a:lstStyle/>
          <a:p>
            <a:endParaRPr lang="en-US"/>
          </a:p>
        </p:txBody>
      </p:sp>
      <p:sp>
        <p:nvSpPr>
          <p:cNvPr id="2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t>2/25/2022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1143000"/>
            <a:ext cx="6248400" cy="548640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t>2/25/2022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t>2/25/2022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n-US"/>
              <a:t>Click to edit Master title style</a:t>
            </a:r>
          </a:p>
        </p:txBody>
      </p:sp>
      <p:sp>
        <p:nvSpPr>
          <p:cNvPr id="3" name="Text Placeholder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2/25/2022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t>2/25/2022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1069848"/>
          </a:xfrm>
        </p:spPr>
        <p:txBody>
          <a:bodyPr anchor="ctr"/>
          <a:lstStyle>
            <a:lvl1pPr>
              <a:defRPr sz="4000" b="0" i="0" cap="none" baseline="0"/>
            </a:lvl1pPr>
          </a:lstStyle>
          <a:p>
            <a:r>
              <a:rPr kumimoji="0" lang="en-US"/>
              <a:t>Click to edit Master title style</a:t>
            </a:r>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6" name="Date Placeholder 25"/>
          <p:cNvSpPr>
            <a:spLocks noGrp="1"/>
          </p:cNvSpPr>
          <p:nvPr>
            <p:ph type="dt" sz="half" idx="10"/>
          </p:nvPr>
        </p:nvSpPr>
        <p:spPr/>
        <p:txBody>
          <a:bodyPr rtlCol="0"/>
          <a:lstStyle/>
          <a:p>
            <a:fld id="{1D8BD707-D9CF-40AE-B4C6-C98DA3205C09}" type="datetimeFigureOut">
              <a:rPr lang="en-US" smtClean="0"/>
              <a:t>2/25/2022</a:t>
            </a:fld>
            <a:endParaRPr lang="en-US"/>
          </a:p>
        </p:txBody>
      </p:sp>
      <p:sp>
        <p:nvSpPr>
          <p:cNvPr id="27" name="Slide Number Placeholder 26"/>
          <p:cNvSpPr>
            <a:spLocks noGrp="1"/>
          </p:cNvSpPr>
          <p:nvPr>
            <p:ph type="sldNum" sz="quarter" idx="11"/>
          </p:nvPr>
        </p:nvSpPr>
        <p:spPr/>
        <p:txBody>
          <a:bodyPr rtlCol="0"/>
          <a:lstStyle/>
          <a:p>
            <a:fld id="{B6F15528-21DE-4FAA-801E-634DDDAF4B2B}" type="slidenum">
              <a:rPr lang="en-US" smtClean="0"/>
              <a:t>‹#›</a:t>
            </a:fld>
            <a:endParaRPr lang="en-US"/>
          </a:p>
        </p:txBody>
      </p:sp>
      <p:sp>
        <p:nvSpPr>
          <p:cNvPr id="28" name="Footer Placeholder 27"/>
          <p:cNvSpPr>
            <a:spLocks noGrp="1"/>
          </p:cNvSpPr>
          <p:nvPr>
            <p:ph type="ftr" sz="quarter" idx="12"/>
          </p:nvPr>
        </p:nvSpPr>
        <p:spPr/>
        <p:txBody>
          <a:bodyPr rtlCol="0"/>
          <a:lstStyle/>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a:t>Click to edit Master title style</a:t>
            </a:r>
          </a:p>
        </p:txBody>
      </p:sp>
      <p:sp>
        <p:nvSpPr>
          <p:cNvPr id="3" name="Date Placeholder 2"/>
          <p:cNvSpPr>
            <a:spLocks noGrp="1"/>
          </p:cNvSpPr>
          <p:nvPr>
            <p:ph type="dt" sz="half" idx="10"/>
          </p:nvPr>
        </p:nvSpPr>
        <p:spPr>
          <a:xfrm>
            <a:off x="6583680" y="612648"/>
            <a:ext cx="957264" cy="457200"/>
          </a:xfrm>
        </p:spPr>
        <p:txBody>
          <a:bodyPr/>
          <a:lstStyle/>
          <a:p>
            <a:fld id="{1D8BD707-D9CF-40AE-B4C6-C98DA3205C09}" type="datetimeFigureOut">
              <a:rPr lang="en-US" smtClean="0"/>
              <a:t>2/25/2022</a:t>
            </a:fld>
            <a:endParaRPr lang="en-US"/>
          </a:p>
        </p:txBody>
      </p:sp>
      <p:sp>
        <p:nvSpPr>
          <p:cNvPr id="4" name="Footer Placeholder 3"/>
          <p:cNvSpPr>
            <a:spLocks noGrp="1"/>
          </p:cNvSpPr>
          <p:nvPr>
            <p:ph type="ftr" sz="quarter" idx="11"/>
          </p:nvPr>
        </p:nvSpPr>
        <p:spPr>
          <a:xfrm>
            <a:off x="5257800" y="612648"/>
            <a:ext cx="1325880" cy="457200"/>
          </a:xfrm>
        </p:spPr>
        <p:txBody>
          <a:bodyPr/>
          <a:lstStyle/>
          <a:p>
            <a:endParaRPr lang="en-US"/>
          </a:p>
        </p:txBody>
      </p:sp>
      <p:sp>
        <p:nvSpPr>
          <p:cNvPr id="5" name="Slide Number Placeholder 4"/>
          <p:cNvSpPr>
            <a:spLocks noGrp="1"/>
          </p:cNvSpPr>
          <p:nvPr>
            <p:ph type="sldNum" sz="quarter" idx="12"/>
          </p:nvPr>
        </p:nvSpPr>
        <p:spPr>
          <a:xfrm>
            <a:off x="8174736" y="2272"/>
            <a:ext cx="762000" cy="365760"/>
          </a:xfrm>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2/25/2022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kumimoji="0" lang="en-US"/>
              <a:t>Click to edit Master title style</a:t>
            </a:r>
          </a:p>
        </p:txBody>
      </p:sp>
      <p:sp>
        <p:nvSpPr>
          <p:cNvPr id="3" name="Text Placeholder 2"/>
          <p:cNvSpPr>
            <a:spLocks noGrp="1"/>
          </p:cNvSpPr>
          <p:nvPr>
            <p:ph type="body" idx="2"/>
          </p:nvPr>
        </p:nvSpPr>
        <p:spPr>
          <a:xfrm>
            <a:off x="5353496" y="2010727"/>
            <a:ext cx="3383280" cy="4617720"/>
          </a:xfrm>
        </p:spPr>
        <p:txBody>
          <a:bodyPr/>
          <a:lstStyle>
            <a:lvl1pPr marL="889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t>2/25/2022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n-US"/>
              <a:t>Click to edit Master title style</a:t>
            </a:r>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2/25/2022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Rectangle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Rectangle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457200" y="1143000"/>
            <a:ext cx="8229600" cy="10668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fld id="{1D8BD707-D9CF-40AE-B4C6-C98DA3205C09}" type="datetimeFigureOut">
              <a:rPr lang="en-US" smtClean="0"/>
              <a:t>2/25/2022</a:t>
            </a:fld>
            <a:endParaRPr lang="en-US"/>
          </a:p>
        </p:txBody>
      </p:sp>
      <p:sp>
        <p:nvSpPr>
          <p:cNvPr id="3" name="Footer Placeholder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en-US"/>
          </a:p>
        </p:txBody>
      </p:sp>
      <p:sp>
        <p:nvSpPr>
          <p:cNvPr id="23" name="Slide Number Placeholder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5905"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495" indent="-247015"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290" indent="-219710"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830" indent="-201295"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90015"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090"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30095"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rbgirshick/fast-rcnn"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5800" y="1156335"/>
            <a:ext cx="8016240" cy="523220"/>
          </a:xfrm>
          <a:prstGeom prst="rect">
            <a:avLst/>
          </a:prstGeom>
          <a:noFill/>
        </p:spPr>
        <p:txBody>
          <a:bodyPr wrap="square" rtlCol="0">
            <a:spAutoFit/>
          </a:bodyPr>
          <a:lstStyle/>
          <a:p>
            <a:pPr algn="ctr"/>
            <a:r>
              <a:rPr lang="en-US" sz="2800" dirty="0">
                <a:solidFill>
                  <a:schemeClr val="bg1"/>
                </a:solidFill>
              </a:rPr>
              <a:t>Adaptive Driving Assistance System</a:t>
            </a:r>
          </a:p>
        </p:txBody>
      </p:sp>
      <p:sp>
        <p:nvSpPr>
          <p:cNvPr id="5" name="TextBox 4"/>
          <p:cNvSpPr txBox="1"/>
          <p:nvPr/>
        </p:nvSpPr>
        <p:spPr>
          <a:xfrm>
            <a:off x="4559300" y="5750560"/>
            <a:ext cx="4142740" cy="923330"/>
          </a:xfrm>
          <a:prstGeom prst="rect">
            <a:avLst/>
          </a:prstGeom>
          <a:noFill/>
        </p:spPr>
        <p:txBody>
          <a:bodyPr wrap="square" rtlCol="0">
            <a:spAutoFit/>
          </a:bodyPr>
          <a:lstStyle/>
          <a:p>
            <a:pPr algn="r"/>
            <a:r>
              <a:rPr lang="en-US" dirty="0"/>
              <a:t>Kritarth Chauhan (IU1841090006)</a:t>
            </a:r>
          </a:p>
          <a:p>
            <a:pPr algn="r"/>
            <a:r>
              <a:rPr lang="en-US" dirty="0"/>
              <a:t>Vandit Patel (IU1841090013)</a:t>
            </a:r>
          </a:p>
          <a:p>
            <a:pPr algn="r"/>
            <a:r>
              <a:rPr lang="en-US" dirty="0"/>
              <a:t>Aakash Patwa (IU1941091032)</a:t>
            </a:r>
          </a:p>
        </p:txBody>
      </p:sp>
      <p:pic>
        <p:nvPicPr>
          <p:cNvPr id="6" name="Picture 8"/>
          <p:cNvPicPr>
            <a:picLocks noChangeAspect="1" noChangeArrowheads="1"/>
          </p:cNvPicPr>
          <p:nvPr/>
        </p:nvPicPr>
        <p:blipFill>
          <a:blip r:embed="rId2"/>
          <a:srcRect/>
          <a:stretch>
            <a:fillRect/>
          </a:stretch>
        </p:blipFill>
        <p:spPr bwMode="auto">
          <a:xfrm>
            <a:off x="3962400" y="3919537"/>
            <a:ext cx="1062037" cy="1033463"/>
          </a:xfrm>
          <a:prstGeom prst="rect">
            <a:avLst/>
          </a:prstGeom>
          <a:noFill/>
          <a:ln w="9525">
            <a:noFill/>
            <a:miter lim="800000"/>
            <a:headEnd/>
            <a:tailEnd/>
          </a:ln>
        </p:spPr>
      </p:pic>
      <p:sp>
        <p:nvSpPr>
          <p:cNvPr id="7" name="TextBox 6"/>
          <p:cNvSpPr txBox="1"/>
          <p:nvPr/>
        </p:nvSpPr>
        <p:spPr>
          <a:xfrm>
            <a:off x="0" y="4993640"/>
            <a:ext cx="9144000" cy="645160"/>
          </a:xfrm>
          <a:prstGeom prst="rect">
            <a:avLst/>
          </a:prstGeom>
          <a:noFill/>
        </p:spPr>
        <p:txBody>
          <a:bodyPr wrap="square" rtlCol="0">
            <a:spAutoFit/>
          </a:bodyPr>
          <a:lstStyle/>
          <a:p>
            <a:pPr algn="ctr"/>
            <a:r>
              <a:rPr lang="en-US" b="1" dirty="0"/>
              <a:t>Department of Electronics and Communication Engineering</a:t>
            </a:r>
          </a:p>
          <a:p>
            <a:pPr algn="ctr"/>
            <a:r>
              <a:rPr lang="en-US" dirty="0"/>
              <a:t>Date: </a:t>
            </a:r>
            <a:r>
              <a:rPr lang="en-US" altLang="en-US" dirty="0"/>
              <a:t>26</a:t>
            </a:r>
            <a:r>
              <a:rPr lang="en-US" baseline="30000" dirty="0"/>
              <a:t>th</a:t>
            </a:r>
            <a:r>
              <a:rPr lang="en-US" dirty="0"/>
              <a:t> </a:t>
            </a:r>
            <a:r>
              <a:rPr lang="en-US" altLang="en-US" dirty="0"/>
              <a:t>February</a:t>
            </a:r>
            <a:r>
              <a:rPr lang="en-US" dirty="0"/>
              <a:t>,20</a:t>
            </a:r>
            <a:r>
              <a:rPr lang="en-US" altLang="en-US" dirty="0"/>
              <a:t>22</a:t>
            </a:r>
            <a:endParaRPr lang="en-US" dirty="0"/>
          </a:p>
        </p:txBody>
      </p:sp>
      <p:sp>
        <p:nvSpPr>
          <p:cNvPr id="8" name="TextBox 7"/>
          <p:cNvSpPr txBox="1"/>
          <p:nvPr/>
        </p:nvSpPr>
        <p:spPr>
          <a:xfrm>
            <a:off x="228600" y="6107668"/>
            <a:ext cx="2438400" cy="369332"/>
          </a:xfrm>
          <a:prstGeom prst="rect">
            <a:avLst/>
          </a:prstGeom>
          <a:noFill/>
        </p:spPr>
        <p:txBody>
          <a:bodyPr wrap="square" rtlCol="0">
            <a:spAutoFit/>
          </a:bodyPr>
          <a:lstStyle/>
          <a:p>
            <a:r>
              <a:rPr lang="en-US" dirty="0"/>
              <a:t>Semester: 8</a:t>
            </a:r>
            <a:r>
              <a:rPr lang="en-US" baseline="30000" dirty="0"/>
              <a:t>th</a:t>
            </a:r>
            <a:r>
              <a:rPr lang="en-US" dirty="0"/>
              <a:t> </a:t>
            </a:r>
          </a:p>
        </p:txBody>
      </p:sp>
      <p:pic>
        <p:nvPicPr>
          <p:cNvPr id="15362" name="Picture 2" descr="Image result for indus university logo"/>
          <p:cNvPicPr>
            <a:picLocks noChangeAspect="1" noChangeArrowheads="1"/>
          </p:cNvPicPr>
          <p:nvPr/>
        </p:nvPicPr>
        <p:blipFill>
          <a:blip r:embed="rId3">
            <a:lum bright="100000" contrast="100000"/>
          </a:blip>
          <a:srcRect/>
          <a:stretch>
            <a:fillRect/>
          </a:stretch>
        </p:blipFill>
        <p:spPr bwMode="auto">
          <a:xfrm>
            <a:off x="6705600" y="62830"/>
            <a:ext cx="2162175" cy="927770"/>
          </a:xfrm>
          <a:prstGeom prst="rect">
            <a:avLst/>
          </a:prstGeom>
          <a:noFill/>
        </p:spPr>
      </p:pic>
      <p:sp>
        <p:nvSpPr>
          <p:cNvPr id="9" name="Text Box 8"/>
          <p:cNvSpPr txBox="1"/>
          <p:nvPr/>
        </p:nvSpPr>
        <p:spPr>
          <a:xfrm>
            <a:off x="140335" y="2590800"/>
            <a:ext cx="1910080" cy="306705"/>
          </a:xfrm>
          <a:prstGeom prst="rect">
            <a:avLst/>
          </a:prstGeom>
          <a:noFill/>
        </p:spPr>
        <p:txBody>
          <a:bodyPr wrap="square" rtlCol="0">
            <a:spAutoFit/>
          </a:bodyPr>
          <a:lstStyle/>
          <a:p>
            <a:r>
              <a:rPr lang="en-US" altLang="en-US" sz="1400">
                <a:solidFill>
                  <a:schemeClr val="bg1"/>
                </a:solidFill>
              </a:rPr>
              <a:t>Supervised by</a:t>
            </a:r>
          </a:p>
        </p:txBody>
      </p:sp>
      <p:sp>
        <p:nvSpPr>
          <p:cNvPr id="10" name="Text Box 9"/>
          <p:cNvSpPr txBox="1"/>
          <p:nvPr/>
        </p:nvSpPr>
        <p:spPr>
          <a:xfrm>
            <a:off x="138430" y="3076575"/>
            <a:ext cx="2654894" cy="369332"/>
          </a:xfrm>
          <a:prstGeom prst="rect">
            <a:avLst/>
          </a:prstGeom>
          <a:noFill/>
        </p:spPr>
        <p:txBody>
          <a:bodyPr wrap="none" rtlCol="0">
            <a:spAutoFit/>
          </a:bodyPr>
          <a:lstStyle/>
          <a:p>
            <a:r>
              <a:rPr lang="en-US" altLang="en-US" b="1" dirty="0">
                <a:solidFill>
                  <a:schemeClr val="bg1"/>
                </a:solidFill>
              </a:rPr>
              <a:t>Prof. Miloni Ganatra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0" y="609600"/>
            <a:ext cx="9144000" cy="6096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b="1" spc="300" dirty="0"/>
              <a:t>Approximated cost of project</a:t>
            </a:r>
          </a:p>
        </p:txBody>
      </p:sp>
      <p:sp>
        <p:nvSpPr>
          <p:cNvPr id="5" name="Rectangle 4"/>
          <p:cNvSpPr/>
          <p:nvPr/>
        </p:nvSpPr>
        <p:spPr>
          <a:xfrm>
            <a:off x="3429000" y="27801"/>
            <a:ext cx="5486400" cy="276999"/>
          </a:xfrm>
          <a:prstGeom prst="rect">
            <a:avLst/>
          </a:prstGeom>
        </p:spPr>
        <p:txBody>
          <a:bodyPr wrap="square">
            <a:spAutoFit/>
          </a:bodyPr>
          <a:lstStyle/>
          <a:p>
            <a:pPr algn="r"/>
            <a:r>
              <a:rPr lang="en-US" sz="1200" dirty="0">
                <a:solidFill>
                  <a:schemeClr val="bg1">
                    <a:lumMod val="75000"/>
                  </a:schemeClr>
                </a:solidFill>
              </a:rPr>
              <a:t>Kritarth/Vandit/Aakash/ECE/Sem8/2022</a:t>
            </a:r>
          </a:p>
        </p:txBody>
      </p:sp>
      <p:graphicFrame>
        <p:nvGraphicFramePr>
          <p:cNvPr id="11" name="Table 11">
            <a:extLst>
              <a:ext uri="{FF2B5EF4-FFF2-40B4-BE49-F238E27FC236}">
                <a16:creationId xmlns:a16="http://schemas.microsoft.com/office/drawing/2014/main" id="{77D2799E-CD39-45B0-90AF-885FC225B110}"/>
              </a:ext>
            </a:extLst>
          </p:cNvPr>
          <p:cNvGraphicFramePr>
            <a:graphicFrameLocks noGrp="1"/>
          </p:cNvGraphicFramePr>
          <p:nvPr>
            <p:extLst>
              <p:ext uri="{D42A27DB-BD31-4B8C-83A1-F6EECF244321}">
                <p14:modId xmlns:p14="http://schemas.microsoft.com/office/powerpoint/2010/main" val="2511553303"/>
              </p:ext>
            </p:extLst>
          </p:nvPr>
        </p:nvGraphicFramePr>
        <p:xfrm>
          <a:off x="495300" y="1676400"/>
          <a:ext cx="8153400" cy="4074652"/>
        </p:xfrm>
        <a:graphic>
          <a:graphicData uri="http://schemas.openxmlformats.org/drawingml/2006/table">
            <a:tbl>
              <a:tblPr firstRow="1" bandRow="1">
                <a:tableStyleId>{073A0DAA-6AF3-43AB-8588-CEC1D06C72B9}</a:tableStyleId>
              </a:tblPr>
              <a:tblGrid>
                <a:gridCol w="2423042">
                  <a:extLst>
                    <a:ext uri="{9D8B030D-6E8A-4147-A177-3AD203B41FA5}">
                      <a16:colId xmlns:a16="http://schemas.microsoft.com/office/drawing/2014/main" val="1528366995"/>
                    </a:ext>
                  </a:extLst>
                </a:gridCol>
                <a:gridCol w="2575442">
                  <a:extLst>
                    <a:ext uri="{9D8B030D-6E8A-4147-A177-3AD203B41FA5}">
                      <a16:colId xmlns:a16="http://schemas.microsoft.com/office/drawing/2014/main" val="1596520607"/>
                    </a:ext>
                  </a:extLst>
                </a:gridCol>
                <a:gridCol w="3154916">
                  <a:extLst>
                    <a:ext uri="{9D8B030D-6E8A-4147-A177-3AD203B41FA5}">
                      <a16:colId xmlns:a16="http://schemas.microsoft.com/office/drawing/2014/main" val="3931273833"/>
                    </a:ext>
                  </a:extLst>
                </a:gridCol>
              </a:tblGrid>
              <a:tr h="342818">
                <a:tc>
                  <a:txBody>
                    <a:bodyPr/>
                    <a:lstStyle/>
                    <a:p>
                      <a:r>
                        <a:rPr lang="en-IN" dirty="0"/>
                        <a:t>Sr. No</a:t>
                      </a:r>
                    </a:p>
                  </a:txBody>
                  <a:tcPr/>
                </a:tc>
                <a:tc>
                  <a:txBody>
                    <a:bodyPr/>
                    <a:lstStyle/>
                    <a:p>
                      <a:r>
                        <a:rPr lang="en-IN" dirty="0"/>
                        <a:t>Components</a:t>
                      </a:r>
                    </a:p>
                  </a:txBody>
                  <a:tcPr/>
                </a:tc>
                <a:tc>
                  <a:txBody>
                    <a:bodyPr/>
                    <a:lstStyle/>
                    <a:p>
                      <a:r>
                        <a:rPr lang="en-IN" dirty="0"/>
                        <a:t>Approximate Price</a:t>
                      </a:r>
                    </a:p>
                  </a:txBody>
                  <a:tcPr/>
                </a:tc>
                <a:extLst>
                  <a:ext uri="{0D108BD9-81ED-4DB2-BD59-A6C34878D82A}">
                    <a16:rowId xmlns:a16="http://schemas.microsoft.com/office/drawing/2014/main" val="1686141627"/>
                  </a:ext>
                </a:extLst>
              </a:tr>
              <a:tr h="342818">
                <a:tc>
                  <a:txBody>
                    <a:bodyPr/>
                    <a:lstStyle/>
                    <a:p>
                      <a:r>
                        <a:rPr lang="en-IN" dirty="0"/>
                        <a:t>1</a:t>
                      </a:r>
                    </a:p>
                  </a:txBody>
                  <a:tcPr/>
                </a:tc>
                <a:tc>
                  <a:txBody>
                    <a:bodyPr/>
                    <a:lstStyle/>
                    <a:p>
                      <a:r>
                        <a:rPr lang="en-IN" dirty="0"/>
                        <a:t>Raspberry Pi 4b</a:t>
                      </a:r>
                    </a:p>
                  </a:txBody>
                  <a:tcPr/>
                </a:tc>
                <a:tc>
                  <a:txBody>
                    <a:bodyPr/>
                    <a:lstStyle/>
                    <a:p>
                      <a:r>
                        <a:rPr lang="en-IN" dirty="0"/>
                        <a:t>4200</a:t>
                      </a:r>
                    </a:p>
                  </a:txBody>
                  <a:tcPr/>
                </a:tc>
                <a:extLst>
                  <a:ext uri="{0D108BD9-81ED-4DB2-BD59-A6C34878D82A}">
                    <a16:rowId xmlns:a16="http://schemas.microsoft.com/office/drawing/2014/main" val="404974523"/>
                  </a:ext>
                </a:extLst>
              </a:tr>
              <a:tr h="599932">
                <a:tc>
                  <a:txBody>
                    <a:bodyPr/>
                    <a:lstStyle/>
                    <a:p>
                      <a:r>
                        <a:rPr lang="en-IN" dirty="0"/>
                        <a:t>2</a:t>
                      </a:r>
                    </a:p>
                  </a:txBody>
                  <a:tcPr/>
                </a:tc>
                <a:tc>
                  <a:txBody>
                    <a:bodyPr/>
                    <a:lstStyle/>
                    <a:p>
                      <a:r>
                        <a:rPr lang="en-IN" dirty="0"/>
                        <a:t>Raspberry Pi Camera Module</a:t>
                      </a:r>
                    </a:p>
                  </a:txBody>
                  <a:tcPr/>
                </a:tc>
                <a:tc>
                  <a:txBody>
                    <a:bodyPr/>
                    <a:lstStyle/>
                    <a:p>
                      <a:r>
                        <a:rPr lang="en-IN" dirty="0"/>
                        <a:t>2000</a:t>
                      </a:r>
                    </a:p>
                  </a:txBody>
                  <a:tcPr/>
                </a:tc>
                <a:extLst>
                  <a:ext uri="{0D108BD9-81ED-4DB2-BD59-A6C34878D82A}">
                    <a16:rowId xmlns:a16="http://schemas.microsoft.com/office/drawing/2014/main" val="1866355562"/>
                  </a:ext>
                </a:extLst>
              </a:tr>
              <a:tr h="599932">
                <a:tc>
                  <a:txBody>
                    <a:bodyPr/>
                    <a:lstStyle/>
                    <a:p>
                      <a:r>
                        <a:rPr lang="en-IN" dirty="0"/>
                        <a:t>3</a:t>
                      </a:r>
                    </a:p>
                  </a:txBody>
                  <a:tcPr/>
                </a:tc>
                <a:tc>
                  <a:txBody>
                    <a:bodyPr/>
                    <a:lstStyle/>
                    <a:p>
                      <a:r>
                        <a:rPr lang="en-IN" dirty="0"/>
                        <a:t>10000 </a:t>
                      </a:r>
                      <a:r>
                        <a:rPr lang="en-IN" dirty="0" err="1"/>
                        <a:t>mAh</a:t>
                      </a:r>
                      <a:r>
                        <a:rPr lang="en-IN" dirty="0"/>
                        <a:t> Power Bank</a:t>
                      </a:r>
                    </a:p>
                  </a:txBody>
                  <a:tcPr/>
                </a:tc>
                <a:tc>
                  <a:txBody>
                    <a:bodyPr/>
                    <a:lstStyle/>
                    <a:p>
                      <a:r>
                        <a:rPr lang="en-IN" dirty="0"/>
                        <a:t>800</a:t>
                      </a:r>
                    </a:p>
                  </a:txBody>
                  <a:tcPr/>
                </a:tc>
                <a:extLst>
                  <a:ext uri="{0D108BD9-81ED-4DB2-BD59-A6C34878D82A}">
                    <a16:rowId xmlns:a16="http://schemas.microsoft.com/office/drawing/2014/main" val="1533764310"/>
                  </a:ext>
                </a:extLst>
              </a:tr>
              <a:tr h="342818">
                <a:tc>
                  <a:txBody>
                    <a:bodyPr/>
                    <a:lstStyle/>
                    <a:p>
                      <a:r>
                        <a:rPr lang="en-IN" dirty="0"/>
                        <a:t>4</a:t>
                      </a:r>
                    </a:p>
                  </a:txBody>
                  <a:tcPr/>
                </a:tc>
                <a:tc>
                  <a:txBody>
                    <a:bodyPr/>
                    <a:lstStyle/>
                    <a:p>
                      <a:r>
                        <a:rPr lang="en-IN" dirty="0"/>
                        <a:t>Car Chassis </a:t>
                      </a:r>
                    </a:p>
                  </a:txBody>
                  <a:tcPr/>
                </a:tc>
                <a:tc>
                  <a:txBody>
                    <a:bodyPr/>
                    <a:lstStyle/>
                    <a:p>
                      <a:r>
                        <a:rPr lang="en-IN" dirty="0"/>
                        <a:t>750</a:t>
                      </a:r>
                    </a:p>
                  </a:txBody>
                  <a:tcPr/>
                </a:tc>
                <a:extLst>
                  <a:ext uri="{0D108BD9-81ED-4DB2-BD59-A6C34878D82A}">
                    <a16:rowId xmlns:a16="http://schemas.microsoft.com/office/drawing/2014/main" val="4152406645"/>
                  </a:ext>
                </a:extLst>
              </a:tr>
              <a:tr h="342818">
                <a:tc>
                  <a:txBody>
                    <a:bodyPr/>
                    <a:lstStyle/>
                    <a:p>
                      <a:r>
                        <a:rPr lang="en-IN" dirty="0"/>
                        <a:t>5</a:t>
                      </a:r>
                    </a:p>
                  </a:txBody>
                  <a:tcPr/>
                </a:tc>
                <a:tc>
                  <a:txBody>
                    <a:bodyPr/>
                    <a:lstStyle/>
                    <a:p>
                      <a:r>
                        <a:rPr lang="en-IN" dirty="0"/>
                        <a:t>Arduino Uno </a:t>
                      </a:r>
                    </a:p>
                  </a:txBody>
                  <a:tcPr/>
                </a:tc>
                <a:tc>
                  <a:txBody>
                    <a:bodyPr/>
                    <a:lstStyle/>
                    <a:p>
                      <a:r>
                        <a:rPr lang="en-IN" dirty="0"/>
                        <a:t>600</a:t>
                      </a:r>
                    </a:p>
                  </a:txBody>
                  <a:tcPr/>
                </a:tc>
                <a:extLst>
                  <a:ext uri="{0D108BD9-81ED-4DB2-BD59-A6C34878D82A}">
                    <a16:rowId xmlns:a16="http://schemas.microsoft.com/office/drawing/2014/main" val="3006992279"/>
                  </a:ext>
                </a:extLst>
              </a:tr>
              <a:tr h="342818">
                <a:tc>
                  <a:txBody>
                    <a:bodyPr/>
                    <a:lstStyle/>
                    <a:p>
                      <a:r>
                        <a:rPr lang="en-IN" dirty="0"/>
                        <a:t>6</a:t>
                      </a:r>
                    </a:p>
                  </a:txBody>
                  <a:tcPr/>
                </a:tc>
                <a:tc>
                  <a:txBody>
                    <a:bodyPr/>
                    <a:lstStyle/>
                    <a:p>
                      <a:r>
                        <a:rPr lang="en-IN" dirty="0"/>
                        <a:t>16gb Memory Card </a:t>
                      </a:r>
                    </a:p>
                  </a:txBody>
                  <a:tcPr/>
                </a:tc>
                <a:tc>
                  <a:txBody>
                    <a:bodyPr/>
                    <a:lstStyle/>
                    <a:p>
                      <a:r>
                        <a:rPr lang="en-IN" dirty="0"/>
                        <a:t>400</a:t>
                      </a:r>
                    </a:p>
                  </a:txBody>
                  <a:tcPr/>
                </a:tc>
                <a:extLst>
                  <a:ext uri="{0D108BD9-81ED-4DB2-BD59-A6C34878D82A}">
                    <a16:rowId xmlns:a16="http://schemas.microsoft.com/office/drawing/2014/main" val="3705335144"/>
                  </a:ext>
                </a:extLst>
              </a:tr>
              <a:tr h="599932">
                <a:tc>
                  <a:txBody>
                    <a:bodyPr/>
                    <a:lstStyle/>
                    <a:p>
                      <a:r>
                        <a:rPr lang="en-IN" dirty="0"/>
                        <a:t>7</a:t>
                      </a:r>
                    </a:p>
                  </a:txBody>
                  <a:tcPr/>
                </a:tc>
                <a:tc>
                  <a:txBody>
                    <a:bodyPr/>
                    <a:lstStyle/>
                    <a:p>
                      <a:r>
                        <a:rPr lang="en-IN" dirty="0"/>
                        <a:t>L298N Dual H Bridge </a:t>
                      </a:r>
                    </a:p>
                  </a:txBody>
                  <a:tcPr/>
                </a:tc>
                <a:tc>
                  <a:txBody>
                    <a:bodyPr/>
                    <a:lstStyle/>
                    <a:p>
                      <a:r>
                        <a:rPr lang="en-IN" dirty="0"/>
                        <a:t>300</a:t>
                      </a:r>
                    </a:p>
                  </a:txBody>
                  <a:tcPr/>
                </a:tc>
                <a:extLst>
                  <a:ext uri="{0D108BD9-81ED-4DB2-BD59-A6C34878D82A}">
                    <a16:rowId xmlns:a16="http://schemas.microsoft.com/office/drawing/2014/main" val="3744331917"/>
                  </a:ext>
                </a:extLst>
              </a:tr>
              <a:tr h="342818">
                <a:tc>
                  <a:txBody>
                    <a:bodyPr/>
                    <a:lstStyle/>
                    <a:p>
                      <a:r>
                        <a:rPr lang="en-IN" dirty="0"/>
                        <a:t>Total</a:t>
                      </a:r>
                    </a:p>
                  </a:txBody>
                  <a:tcPr/>
                </a:tc>
                <a:tc>
                  <a:txBody>
                    <a:bodyPr/>
                    <a:lstStyle/>
                    <a:p>
                      <a:endParaRPr lang="en-IN"/>
                    </a:p>
                  </a:txBody>
                  <a:tcPr/>
                </a:tc>
                <a:tc>
                  <a:txBody>
                    <a:bodyPr/>
                    <a:lstStyle/>
                    <a:p>
                      <a:r>
                        <a:rPr lang="en-IN" dirty="0"/>
                        <a:t>9050</a:t>
                      </a:r>
                    </a:p>
                  </a:txBody>
                  <a:tcPr/>
                </a:tc>
                <a:extLst>
                  <a:ext uri="{0D108BD9-81ED-4DB2-BD59-A6C34878D82A}">
                    <a16:rowId xmlns:a16="http://schemas.microsoft.com/office/drawing/2014/main" val="1768008530"/>
                  </a:ext>
                </a:extLst>
              </a:tr>
            </a:tbl>
          </a:graphicData>
        </a:graphic>
      </p:graphicFrame>
    </p:spTree>
    <p:extLst>
      <p:ext uri="{BB962C8B-B14F-4D97-AF65-F5344CB8AC3E}">
        <p14:creationId xmlns:p14="http://schemas.microsoft.com/office/powerpoint/2010/main" val="3626746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0" y="609600"/>
            <a:ext cx="9144000" cy="6096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b="1" spc="300" dirty="0"/>
              <a:t>Applications</a:t>
            </a:r>
          </a:p>
        </p:txBody>
      </p:sp>
      <p:sp>
        <p:nvSpPr>
          <p:cNvPr id="3" name="Rectangle 2"/>
          <p:cNvSpPr/>
          <p:nvPr/>
        </p:nvSpPr>
        <p:spPr>
          <a:xfrm>
            <a:off x="3429000" y="27801"/>
            <a:ext cx="5486400" cy="276999"/>
          </a:xfrm>
          <a:prstGeom prst="rect">
            <a:avLst/>
          </a:prstGeom>
        </p:spPr>
        <p:txBody>
          <a:bodyPr wrap="square">
            <a:spAutoFit/>
          </a:bodyPr>
          <a:lstStyle/>
          <a:p>
            <a:pPr algn="r"/>
            <a:r>
              <a:rPr lang="en-US" sz="1200" dirty="0">
                <a:solidFill>
                  <a:schemeClr val="bg1">
                    <a:lumMod val="75000"/>
                  </a:schemeClr>
                </a:solidFill>
              </a:rPr>
              <a:t>Kritarth/Vandit/Aakash/ECE/Sem8/2022</a:t>
            </a:r>
          </a:p>
        </p:txBody>
      </p:sp>
      <p:sp>
        <p:nvSpPr>
          <p:cNvPr id="6" name="TextBox 5">
            <a:extLst>
              <a:ext uri="{FF2B5EF4-FFF2-40B4-BE49-F238E27FC236}">
                <a16:creationId xmlns:a16="http://schemas.microsoft.com/office/drawing/2014/main" id="{CBEC2204-4492-46CD-9C45-DB131C6EC9EE}"/>
              </a:ext>
            </a:extLst>
          </p:cNvPr>
          <p:cNvSpPr txBox="1"/>
          <p:nvPr/>
        </p:nvSpPr>
        <p:spPr>
          <a:xfrm>
            <a:off x="381000" y="1577109"/>
            <a:ext cx="8382000" cy="3693319"/>
          </a:xfrm>
          <a:prstGeom prst="rect">
            <a:avLst/>
          </a:prstGeom>
          <a:noFill/>
        </p:spPr>
        <p:txBody>
          <a:bodyPr wrap="square">
            <a:spAutoFit/>
          </a:bodyPr>
          <a:lstStyle/>
          <a:p>
            <a:pPr marL="285750" indent="-285750">
              <a:buFont typeface="Arial" panose="020B0604020202020204" pitchFamily="34" charset="0"/>
              <a:buChar char="•"/>
            </a:pPr>
            <a:r>
              <a:rPr lang="en-IN" b="0" i="0" dirty="0">
                <a:solidFill>
                  <a:srgbClr val="111C24"/>
                </a:solidFill>
                <a:effectLst/>
                <a:latin typeface="Roboto" panose="02000000000000000000" pitchFamily="2" charset="0"/>
              </a:rPr>
              <a:t>The implementation of cameras in the vehicle involves a new AI ​​function that uses sensor fusion to identify and process objects.</a:t>
            </a:r>
          </a:p>
          <a:p>
            <a:pPr marL="285750" indent="-285750">
              <a:buFont typeface="Arial" panose="020B0604020202020204" pitchFamily="34" charset="0"/>
              <a:buChar char="•"/>
            </a:pPr>
            <a:endParaRPr lang="en-IN" dirty="0">
              <a:solidFill>
                <a:srgbClr val="111C24"/>
              </a:solidFill>
              <a:latin typeface="Roboto" panose="02000000000000000000" pitchFamily="2" charset="0"/>
            </a:endParaRPr>
          </a:p>
          <a:p>
            <a:pPr marL="285750" indent="-285750">
              <a:buFont typeface="Arial" panose="020B0604020202020204" pitchFamily="34" charset="0"/>
              <a:buChar char="•"/>
            </a:pPr>
            <a:r>
              <a:rPr lang="en-IN" b="0" i="0" dirty="0">
                <a:solidFill>
                  <a:srgbClr val="111C24"/>
                </a:solidFill>
                <a:effectLst/>
                <a:latin typeface="Roboto" panose="02000000000000000000" pitchFamily="2" charset="0"/>
              </a:rPr>
              <a:t>Sensor fusion/integration, similar to the human brain process information, combines large amounts of data with the help of image recognition software. </a:t>
            </a:r>
          </a:p>
          <a:p>
            <a:endParaRPr lang="en-IN" dirty="0">
              <a:solidFill>
                <a:srgbClr val="111C24"/>
              </a:solidFill>
              <a:latin typeface="Roboto" panose="02000000000000000000" pitchFamily="2" charset="0"/>
            </a:endParaRPr>
          </a:p>
          <a:p>
            <a:pPr marL="285750" indent="-285750">
              <a:buFont typeface="Arial" panose="020B0604020202020204" pitchFamily="34" charset="0"/>
              <a:buChar char="•"/>
            </a:pPr>
            <a:r>
              <a:rPr lang="en-IN" b="0" i="0" dirty="0">
                <a:solidFill>
                  <a:srgbClr val="111C24"/>
                </a:solidFill>
                <a:effectLst/>
                <a:latin typeface="Roboto" panose="02000000000000000000" pitchFamily="2" charset="0"/>
              </a:rPr>
              <a:t>It can analyse streaming video in real time, recognize what the video shows, and determine how to react to it. Real time decision making</a:t>
            </a:r>
          </a:p>
          <a:p>
            <a:pPr marL="285750" indent="-285750">
              <a:buFont typeface="Arial" panose="020B0604020202020204" pitchFamily="34" charset="0"/>
              <a:buChar char="•"/>
            </a:pPr>
            <a:endParaRPr lang="en-IN" dirty="0">
              <a:solidFill>
                <a:srgbClr val="111C24"/>
              </a:solidFill>
              <a:latin typeface="Roboto" panose="02000000000000000000" pitchFamily="2" charset="0"/>
            </a:endParaRPr>
          </a:p>
          <a:p>
            <a:pPr marL="285750" indent="-285750">
              <a:buFont typeface="Arial" panose="020B0604020202020204" pitchFamily="34" charset="0"/>
              <a:buChar char="•"/>
            </a:pPr>
            <a:r>
              <a:rPr lang="en-IN" dirty="0"/>
              <a:t>Forward collision warning/brake assistance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Forward collision warning systems alert drivers of an impending collision with a slower moving or stationary car in front of them.</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0" y="609600"/>
            <a:ext cx="9144000" cy="6096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b="1" spc="300" dirty="0"/>
              <a:t>References</a:t>
            </a:r>
          </a:p>
        </p:txBody>
      </p:sp>
      <p:sp>
        <p:nvSpPr>
          <p:cNvPr id="4" name="TextBox 3"/>
          <p:cNvSpPr txBox="1"/>
          <p:nvPr/>
        </p:nvSpPr>
        <p:spPr>
          <a:xfrm>
            <a:off x="381000" y="1499171"/>
            <a:ext cx="7391400" cy="5355312"/>
          </a:xfrm>
          <a:prstGeom prst="rect">
            <a:avLst/>
          </a:prstGeom>
          <a:noFill/>
        </p:spPr>
        <p:txBody>
          <a:bodyPr wrap="square" rtlCol="0">
            <a:spAutoFit/>
          </a:bodyPr>
          <a:lstStyle/>
          <a:p>
            <a:pPr marL="342900" indent="-342900">
              <a:buFont typeface="+mj-lt"/>
              <a:buAutoNum type="arabicPeriod"/>
            </a:pPr>
            <a:r>
              <a:rPr lang="en-IN" b="0" i="0" dirty="0">
                <a:solidFill>
                  <a:srgbClr val="222222"/>
                </a:solidFill>
                <a:effectLst/>
                <a:latin typeface="Arial" panose="020B0604020202020204" pitchFamily="34" charset="0"/>
              </a:rPr>
              <a:t>Yoshida, Tatsuya, Hiroshi Kuroda, and </a:t>
            </a:r>
            <a:r>
              <a:rPr lang="en-IN" b="0" i="0" dirty="0" err="1">
                <a:solidFill>
                  <a:srgbClr val="222222"/>
                </a:solidFill>
                <a:effectLst/>
                <a:latin typeface="Arial" panose="020B0604020202020204" pitchFamily="34" charset="0"/>
              </a:rPr>
              <a:t>Takaomi</a:t>
            </a:r>
            <a:r>
              <a:rPr lang="en-IN" b="0" i="0" dirty="0">
                <a:solidFill>
                  <a:srgbClr val="222222"/>
                </a:solidFill>
                <a:effectLst/>
                <a:latin typeface="Arial" panose="020B0604020202020204" pitchFamily="34" charset="0"/>
              </a:rPr>
              <a:t> </a:t>
            </a:r>
            <a:r>
              <a:rPr lang="en-IN" b="0" i="0" dirty="0" err="1">
                <a:solidFill>
                  <a:srgbClr val="222222"/>
                </a:solidFill>
                <a:effectLst/>
                <a:latin typeface="Arial" panose="020B0604020202020204" pitchFamily="34" charset="0"/>
              </a:rPr>
              <a:t>Nishigaito</a:t>
            </a:r>
            <a:r>
              <a:rPr lang="en-IN" b="0" i="0" dirty="0">
                <a:solidFill>
                  <a:srgbClr val="222222"/>
                </a:solidFill>
                <a:effectLst/>
                <a:latin typeface="Arial" panose="020B0604020202020204" pitchFamily="34" charset="0"/>
              </a:rPr>
              <a:t>. "Adaptive driver-assistance systems." </a:t>
            </a:r>
            <a:r>
              <a:rPr lang="en-IN" b="0" i="1" dirty="0">
                <a:solidFill>
                  <a:srgbClr val="222222"/>
                </a:solidFill>
                <a:effectLst/>
                <a:latin typeface="Arial" panose="020B0604020202020204" pitchFamily="34" charset="0"/>
              </a:rPr>
              <a:t>Hitachi Review</a:t>
            </a:r>
            <a:r>
              <a:rPr lang="en-IN" b="0" i="0" dirty="0">
                <a:solidFill>
                  <a:srgbClr val="222222"/>
                </a:solidFill>
                <a:effectLst/>
                <a:latin typeface="Arial" panose="020B0604020202020204" pitchFamily="34" charset="0"/>
              </a:rPr>
              <a:t> 53.4 (2004): 213.</a:t>
            </a:r>
          </a:p>
          <a:p>
            <a:pPr marL="342900" indent="-342900">
              <a:buFont typeface="+mj-lt"/>
              <a:buAutoNum type="arabicPeriod"/>
            </a:pPr>
            <a:endParaRPr lang="en-IN" b="0" i="0" dirty="0">
              <a:solidFill>
                <a:srgbClr val="222222"/>
              </a:solidFill>
              <a:effectLst/>
              <a:latin typeface="Arial" panose="020B0604020202020204" pitchFamily="34" charset="0"/>
            </a:endParaRPr>
          </a:p>
          <a:p>
            <a:pPr marL="342900" indent="-342900">
              <a:buFont typeface="+mj-lt"/>
              <a:buAutoNum type="arabicPeriod"/>
            </a:pPr>
            <a:r>
              <a:rPr lang="en-IN" b="0" i="0" dirty="0" err="1">
                <a:solidFill>
                  <a:srgbClr val="222222"/>
                </a:solidFill>
                <a:effectLst/>
                <a:latin typeface="Arial" panose="020B0604020202020204" pitchFamily="34" charset="0"/>
              </a:rPr>
              <a:t>Gietelink</a:t>
            </a:r>
            <a:r>
              <a:rPr lang="en-IN" b="0" i="0" dirty="0">
                <a:solidFill>
                  <a:srgbClr val="222222"/>
                </a:solidFill>
                <a:effectLst/>
                <a:latin typeface="Arial" panose="020B0604020202020204" pitchFamily="34" charset="0"/>
              </a:rPr>
              <a:t>, Olaf, et al. "Development of advanced driver assistance systems with vehicle hardware-in-the-loop simulations." </a:t>
            </a:r>
            <a:r>
              <a:rPr lang="en-IN" b="0" i="1" dirty="0">
                <a:solidFill>
                  <a:srgbClr val="222222"/>
                </a:solidFill>
                <a:effectLst/>
                <a:latin typeface="Arial" panose="020B0604020202020204" pitchFamily="34" charset="0"/>
              </a:rPr>
              <a:t>Vehicle System Dynamics</a:t>
            </a:r>
            <a:r>
              <a:rPr lang="en-IN" b="0" i="0" dirty="0">
                <a:solidFill>
                  <a:srgbClr val="222222"/>
                </a:solidFill>
                <a:effectLst/>
                <a:latin typeface="Arial" panose="020B0604020202020204" pitchFamily="34" charset="0"/>
              </a:rPr>
              <a:t> 44.7 (2006): 569-590.</a:t>
            </a:r>
          </a:p>
          <a:p>
            <a:pPr marL="342900" indent="-342900">
              <a:buFont typeface="+mj-lt"/>
              <a:buAutoNum type="arabicPeriod"/>
            </a:pPr>
            <a:endParaRPr lang="en-US" dirty="0"/>
          </a:p>
          <a:p>
            <a:pPr marL="342900" indent="-342900">
              <a:buFont typeface="+mj-lt"/>
              <a:buAutoNum type="arabicPeriod"/>
            </a:pPr>
            <a:r>
              <a:rPr lang="en-IN" b="0" i="0" dirty="0">
                <a:solidFill>
                  <a:srgbClr val="222222"/>
                </a:solidFill>
                <a:effectLst/>
                <a:latin typeface="Arial" panose="020B0604020202020204" pitchFamily="34" charset="0"/>
              </a:rPr>
              <a:t>Wagner, Marco, Dieter </a:t>
            </a:r>
            <a:r>
              <a:rPr lang="en-IN" b="0" i="0" dirty="0" err="1">
                <a:solidFill>
                  <a:srgbClr val="222222"/>
                </a:solidFill>
                <a:effectLst/>
                <a:latin typeface="Arial" panose="020B0604020202020204" pitchFamily="34" charset="0"/>
              </a:rPr>
              <a:t>Zöbel</a:t>
            </a:r>
            <a:r>
              <a:rPr lang="en-IN" b="0" i="0" dirty="0">
                <a:solidFill>
                  <a:srgbClr val="222222"/>
                </a:solidFill>
                <a:effectLst/>
                <a:latin typeface="Arial" panose="020B0604020202020204" pitchFamily="34" charset="0"/>
              </a:rPr>
              <a:t>, and Ansgar </a:t>
            </a:r>
            <a:r>
              <a:rPr lang="en-IN" b="0" i="0" dirty="0" err="1">
                <a:solidFill>
                  <a:srgbClr val="222222"/>
                </a:solidFill>
                <a:effectLst/>
                <a:latin typeface="Arial" panose="020B0604020202020204" pitchFamily="34" charset="0"/>
              </a:rPr>
              <a:t>Meroth</a:t>
            </a:r>
            <a:r>
              <a:rPr lang="en-IN" b="0" i="0" dirty="0">
                <a:solidFill>
                  <a:srgbClr val="222222"/>
                </a:solidFill>
                <a:effectLst/>
                <a:latin typeface="Arial" panose="020B0604020202020204" pitchFamily="34" charset="0"/>
              </a:rPr>
              <a:t>. "An adaptive Software and Systems Architecture for Driver Assistance Systems based on service orientation." </a:t>
            </a:r>
            <a:r>
              <a:rPr lang="en-IN" b="0" i="1" dirty="0">
                <a:solidFill>
                  <a:srgbClr val="222222"/>
                </a:solidFill>
                <a:effectLst/>
                <a:latin typeface="Arial" panose="020B0604020202020204" pitchFamily="34" charset="0"/>
              </a:rPr>
              <a:t>International Journal of Machine Learning and Computing</a:t>
            </a:r>
            <a:r>
              <a:rPr lang="en-IN" b="0" i="0" dirty="0">
                <a:solidFill>
                  <a:srgbClr val="222222"/>
                </a:solidFill>
                <a:effectLst/>
                <a:latin typeface="Arial" panose="020B0604020202020204" pitchFamily="34" charset="0"/>
              </a:rPr>
              <a:t> 1.4 (2011): 359-365.</a:t>
            </a:r>
          </a:p>
          <a:p>
            <a:pPr marL="342900" indent="-342900">
              <a:buFont typeface="+mj-lt"/>
              <a:buAutoNum type="arabicPeriod"/>
            </a:pPr>
            <a:endParaRPr lang="en-IN" b="0" i="0" dirty="0">
              <a:solidFill>
                <a:srgbClr val="222222"/>
              </a:solidFill>
              <a:effectLst/>
              <a:latin typeface="Arial" panose="020B0604020202020204" pitchFamily="34" charset="0"/>
            </a:endParaRPr>
          </a:p>
          <a:p>
            <a:pPr marL="342900" indent="-342900">
              <a:buFont typeface="+mj-lt"/>
              <a:buAutoNum type="arabicPeriod"/>
            </a:pPr>
            <a:r>
              <a:rPr lang="en-US" dirty="0"/>
              <a:t>H. Inoue, "Research into ADAS with driving intelligence for future innovation," 2014 IEEE International Electron Devices Meeting, 2014, pp. 1.3.1-1.3.7, </a:t>
            </a:r>
            <a:r>
              <a:rPr lang="en-US" dirty="0" err="1"/>
              <a:t>doi</a:t>
            </a:r>
            <a:r>
              <a:rPr lang="en-US" dirty="0"/>
              <a:t>: 10.1109/IEDM.2014.7046962.</a:t>
            </a:r>
          </a:p>
          <a:p>
            <a:pPr marL="342900" indent="-342900">
              <a:buFont typeface="+mj-lt"/>
              <a:buAutoNum type="arabicPeriod"/>
            </a:pPr>
            <a:endParaRPr lang="en-US" dirty="0"/>
          </a:p>
          <a:p>
            <a:pPr marL="342900" indent="-342900">
              <a:buFont typeface="+mj-lt"/>
              <a:buAutoNum type="arabicPeriod"/>
            </a:pPr>
            <a:r>
              <a:rPr lang="en-US" dirty="0"/>
              <a:t>Redmon, Joseph &amp; Farhadi, Ali. (2018). YOLOv3: An Incremental Improvement.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900AB-2AB0-45BD-B787-01A9094D57A7}"/>
              </a:ext>
            </a:extLst>
          </p:cNvPr>
          <p:cNvSpPr>
            <a:spLocks noGrp="1"/>
          </p:cNvSpPr>
          <p:nvPr>
            <p:ph type="title"/>
          </p:nvPr>
        </p:nvSpPr>
        <p:spPr/>
        <p:txBody>
          <a:bodyPr/>
          <a:lstStyle/>
          <a:p>
            <a:r>
              <a:rPr lang="en-IN" dirty="0"/>
              <a:t>Thank You !</a:t>
            </a:r>
          </a:p>
        </p:txBody>
      </p:sp>
    </p:spTree>
    <p:extLst>
      <p:ext uri="{BB962C8B-B14F-4D97-AF65-F5344CB8AC3E}">
        <p14:creationId xmlns:p14="http://schemas.microsoft.com/office/powerpoint/2010/main" val="244586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0" y="609600"/>
            <a:ext cx="9144000" cy="6096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b="1" spc="300" dirty="0"/>
              <a:t>Motivation behind the Project</a:t>
            </a:r>
          </a:p>
        </p:txBody>
      </p:sp>
      <p:sp>
        <p:nvSpPr>
          <p:cNvPr id="5" name="Rectangle 4"/>
          <p:cNvSpPr/>
          <p:nvPr/>
        </p:nvSpPr>
        <p:spPr>
          <a:xfrm>
            <a:off x="3429000" y="27801"/>
            <a:ext cx="5486400" cy="276999"/>
          </a:xfrm>
          <a:prstGeom prst="rect">
            <a:avLst/>
          </a:prstGeom>
        </p:spPr>
        <p:txBody>
          <a:bodyPr wrap="square">
            <a:spAutoFit/>
          </a:bodyPr>
          <a:lstStyle/>
          <a:p>
            <a:pPr algn="r"/>
            <a:r>
              <a:rPr lang="en-US" sz="1200" dirty="0">
                <a:solidFill>
                  <a:schemeClr val="bg1">
                    <a:lumMod val="75000"/>
                  </a:schemeClr>
                </a:solidFill>
              </a:rPr>
              <a:t>Kritarth/Vandit/Aakash/ECE/Sem8/2022</a:t>
            </a:r>
          </a:p>
        </p:txBody>
      </p:sp>
      <p:sp>
        <p:nvSpPr>
          <p:cNvPr id="6" name="TextBox 5"/>
          <p:cNvSpPr txBox="1"/>
          <p:nvPr/>
        </p:nvSpPr>
        <p:spPr>
          <a:xfrm>
            <a:off x="685800" y="1451796"/>
            <a:ext cx="8153400" cy="2862322"/>
          </a:xfrm>
          <a:prstGeom prst="rect">
            <a:avLst/>
          </a:prstGeom>
          <a:noFill/>
        </p:spPr>
        <p:txBody>
          <a:bodyPr wrap="square" rtlCol="0">
            <a:spAutoFit/>
          </a:bodyPr>
          <a:lstStyle/>
          <a:p>
            <a:pPr marL="285750" indent="-285750">
              <a:buFont typeface="Arial" panose="020B0604020202020204" pitchFamily="34" charset="0"/>
              <a:buChar char="•"/>
            </a:pPr>
            <a:r>
              <a:rPr lang="en-IN" dirty="0"/>
              <a:t>Recent advancements in automation of vehicles and machine vision technology.</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Enhancements in the safety features in automobile industry.</a:t>
            </a:r>
          </a:p>
          <a:p>
            <a:endParaRPr lang="en-IN" dirty="0"/>
          </a:p>
          <a:p>
            <a:pPr marL="285750" indent="-285750">
              <a:buFont typeface="Arial" panose="020B0604020202020204" pitchFamily="34" charset="0"/>
              <a:buChar char="•"/>
            </a:pPr>
            <a:r>
              <a:rPr lang="en-IN" dirty="0"/>
              <a:t>Compared to traditional transportation features, Adaptive driving assistance system is superior in ensuring passenger safety, and improving driving control.</a:t>
            </a:r>
          </a:p>
          <a:p>
            <a:pPr marL="285750" indent="-285750">
              <a:buFont typeface="Arial" panose="020B0604020202020204" pitchFamily="34" charset="0"/>
              <a:buChar char="•"/>
            </a:pPr>
            <a:endParaRPr lang="en-US" dirty="0">
              <a:solidFill>
                <a:srgbClr val="FF0000"/>
              </a:solidFill>
            </a:endParaRPr>
          </a:p>
          <a:p>
            <a:pPr marL="285750" indent="-285750">
              <a:buFont typeface="Arial" panose="020B0604020202020204" pitchFamily="34" charset="0"/>
              <a:buChar char="•"/>
            </a:pPr>
            <a:endParaRPr lang="en-IN" dirty="0">
              <a:solidFill>
                <a:srgbClr val="FF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0" y="609600"/>
            <a:ext cx="9144000" cy="6096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b="1" spc="300" dirty="0"/>
              <a:t>Project summary</a:t>
            </a:r>
          </a:p>
        </p:txBody>
      </p:sp>
      <p:sp>
        <p:nvSpPr>
          <p:cNvPr id="5" name="Rectangle 4"/>
          <p:cNvSpPr/>
          <p:nvPr/>
        </p:nvSpPr>
        <p:spPr>
          <a:xfrm>
            <a:off x="3429000" y="27801"/>
            <a:ext cx="5486400" cy="276999"/>
          </a:xfrm>
          <a:prstGeom prst="rect">
            <a:avLst/>
          </a:prstGeom>
        </p:spPr>
        <p:txBody>
          <a:bodyPr wrap="square">
            <a:spAutoFit/>
          </a:bodyPr>
          <a:lstStyle/>
          <a:p>
            <a:pPr algn="r"/>
            <a:r>
              <a:rPr lang="en-US" sz="1200" dirty="0">
                <a:solidFill>
                  <a:schemeClr val="bg1">
                    <a:lumMod val="75000"/>
                  </a:schemeClr>
                </a:solidFill>
              </a:rPr>
              <a:t>Kritarth/Vandit/Aakash/ECE/Sem8/2022</a:t>
            </a:r>
          </a:p>
        </p:txBody>
      </p:sp>
      <p:sp>
        <p:nvSpPr>
          <p:cNvPr id="6" name="TextBox 5"/>
          <p:cNvSpPr txBox="1"/>
          <p:nvPr/>
        </p:nvSpPr>
        <p:spPr>
          <a:xfrm>
            <a:off x="419100" y="1676400"/>
            <a:ext cx="8305800" cy="2862322"/>
          </a:xfrm>
          <a:prstGeom prst="rect">
            <a:avLst/>
          </a:prstGeom>
          <a:noFill/>
        </p:spPr>
        <p:txBody>
          <a:bodyPr wrap="square" rtlCol="0">
            <a:spAutoFit/>
          </a:bodyPr>
          <a:lstStyle/>
          <a:p>
            <a:pPr marL="285750" indent="-285750">
              <a:buFont typeface="Arial" panose="020B0604020202020204" pitchFamily="34" charset="0"/>
              <a:buChar char="•"/>
            </a:pPr>
            <a:r>
              <a:rPr lang="en-IN" dirty="0"/>
              <a:t>Adaptive Driving Assistance system is a group of electronic technologies that assist drivers in driving functions.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It employs a variety of sensors in conjunction with machine learning to aid drivers in avoiding errors in judgement.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Headlights will be controlled based on the amount of light available, for better visibility for the driver. </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Making decisions based on traffic signal status detection.</a:t>
            </a:r>
            <a:endParaRPr lang="en-IN" dirty="0">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0" y="609600"/>
            <a:ext cx="9144000" cy="6096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b="1" spc="300" dirty="0"/>
              <a:t>Block diagram </a:t>
            </a:r>
          </a:p>
        </p:txBody>
      </p:sp>
      <p:sp>
        <p:nvSpPr>
          <p:cNvPr id="5" name="Rectangle 4"/>
          <p:cNvSpPr/>
          <p:nvPr/>
        </p:nvSpPr>
        <p:spPr>
          <a:xfrm>
            <a:off x="3429000" y="27801"/>
            <a:ext cx="5486400" cy="276999"/>
          </a:xfrm>
          <a:prstGeom prst="rect">
            <a:avLst/>
          </a:prstGeom>
        </p:spPr>
        <p:txBody>
          <a:bodyPr wrap="square">
            <a:spAutoFit/>
          </a:bodyPr>
          <a:lstStyle/>
          <a:p>
            <a:pPr algn="r"/>
            <a:r>
              <a:rPr lang="en-US" sz="1200" dirty="0">
                <a:solidFill>
                  <a:schemeClr val="bg1">
                    <a:lumMod val="75000"/>
                  </a:schemeClr>
                </a:solidFill>
              </a:rPr>
              <a:t>Kritarth/Vandit/Aakash/ECE/Sem8/2022</a:t>
            </a:r>
          </a:p>
        </p:txBody>
      </p:sp>
      <p:sp>
        <p:nvSpPr>
          <p:cNvPr id="2" name="Text Box 1"/>
          <p:cNvSpPr txBox="1"/>
          <p:nvPr/>
        </p:nvSpPr>
        <p:spPr>
          <a:xfrm>
            <a:off x="127000" y="2748915"/>
            <a:ext cx="8745855" cy="2584450"/>
          </a:xfrm>
          <a:prstGeom prst="rect">
            <a:avLst/>
          </a:prstGeom>
          <a:noFill/>
        </p:spPr>
        <p:txBody>
          <a:bodyPr wrap="none" rtlCol="0">
            <a:spAutoFit/>
          </a:bodyPr>
          <a:lstStyle/>
          <a:p>
            <a:r>
              <a:rPr lang="en-US" altLang="en-US" b="1" dirty="0">
                <a:solidFill>
                  <a:srgbClr val="FF0000"/>
                </a:solidFill>
              </a:rPr>
              <a:t>Draw the schematic diagram of your project</a:t>
            </a:r>
          </a:p>
          <a:p>
            <a:endParaRPr lang="en-US" altLang="en-US" b="1" dirty="0">
              <a:solidFill>
                <a:srgbClr val="FF0000"/>
              </a:solidFill>
            </a:endParaRPr>
          </a:p>
          <a:p>
            <a:r>
              <a:rPr lang="en-US" altLang="en-US" b="1" dirty="0">
                <a:solidFill>
                  <a:srgbClr val="FF0000"/>
                </a:solidFill>
              </a:rPr>
              <a:t>Incase of hardware project , show the all blocks of whole system.</a:t>
            </a:r>
          </a:p>
          <a:p>
            <a:r>
              <a:rPr lang="en-US" altLang="en-US" b="1" dirty="0">
                <a:solidFill>
                  <a:srgbClr val="FF0000"/>
                </a:solidFill>
              </a:rPr>
              <a:t>for simulation ,mention the simulation tool and why that tool?</a:t>
            </a:r>
          </a:p>
          <a:p>
            <a:r>
              <a:rPr lang="en-US" altLang="en-US" b="1" dirty="0">
                <a:solidFill>
                  <a:srgbClr val="FF0000"/>
                </a:solidFill>
              </a:rPr>
              <a:t>circuit diagram of each blocks and circuit diagram of whole </a:t>
            </a:r>
          </a:p>
          <a:p>
            <a:r>
              <a:rPr lang="en-US" altLang="en-US" b="1" dirty="0">
                <a:solidFill>
                  <a:srgbClr val="FF0000"/>
                </a:solidFill>
              </a:rPr>
              <a:t>system</a:t>
            </a:r>
          </a:p>
          <a:p>
            <a:endParaRPr lang="en-US" altLang="en-US" b="1" dirty="0">
              <a:solidFill>
                <a:srgbClr val="FF0000"/>
              </a:solidFill>
            </a:endParaRPr>
          </a:p>
          <a:p>
            <a:r>
              <a:rPr lang="en-US" altLang="en-US" b="1" dirty="0">
                <a:solidFill>
                  <a:srgbClr val="FF0000"/>
                </a:solidFill>
              </a:rPr>
              <a:t>incase of software project, Draw flow chart and frame architecture</a:t>
            </a:r>
          </a:p>
          <a:p>
            <a:r>
              <a:rPr lang="en-US" altLang="en-US" b="1" dirty="0">
                <a:solidFill>
                  <a:srgbClr val="FF0000"/>
                </a:solidFill>
              </a:rPr>
              <a:t>mention the software platform.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0" y="609600"/>
            <a:ext cx="9144000" cy="6096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b="1" spc="300" dirty="0"/>
              <a:t>Technical </a:t>
            </a:r>
            <a:r>
              <a:rPr lang="" altLang="en-US" sz="2400" b="1" spc="300" dirty="0"/>
              <a:t>Skills R</a:t>
            </a:r>
            <a:r>
              <a:rPr lang="en-US" sz="2400" b="1" spc="300" dirty="0"/>
              <a:t>equired</a:t>
            </a:r>
          </a:p>
        </p:txBody>
      </p:sp>
      <p:sp>
        <p:nvSpPr>
          <p:cNvPr id="5" name="TextBox 4"/>
          <p:cNvSpPr txBox="1"/>
          <p:nvPr/>
        </p:nvSpPr>
        <p:spPr>
          <a:xfrm>
            <a:off x="533400" y="1905000"/>
            <a:ext cx="7848600" cy="211936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Programming based skills :  Python, Arduino IDE, Raspbian, OpenCV.</a:t>
            </a:r>
          </a:p>
          <a:p>
            <a:pPr marL="285750" indent="-285750">
              <a:lnSpc>
                <a:spcPct val="150000"/>
              </a:lnSpc>
              <a:buFont typeface="Arial" panose="020B0604020202020204" pitchFamily="34" charset="0"/>
              <a:buChar char="•"/>
            </a:pPr>
            <a:r>
              <a:rPr lang="en-US" dirty="0"/>
              <a:t>Hardware based skills include : Interfacing with Raspberry Pi and Arduino Board , integrating  sensors and DC motor controller Unit.</a:t>
            </a:r>
          </a:p>
          <a:p>
            <a:pPr marL="285750" indent="-285750">
              <a:lnSpc>
                <a:spcPct val="150000"/>
              </a:lnSpc>
              <a:buFont typeface="Arial" panose="020B0604020202020204" pitchFamily="34" charset="0"/>
              <a:buChar char="•"/>
            </a:pPr>
            <a:endParaRPr lang="en-US" dirty="0"/>
          </a:p>
          <a:p>
            <a:pPr marL="285750" indent="-285750">
              <a:lnSpc>
                <a:spcPct val="150000"/>
              </a:lnSpc>
              <a:buFont typeface="Arial" panose="020B0604020202020204" pitchFamily="34" charset="0"/>
              <a:buChar char="•"/>
            </a:pPr>
            <a:endParaRPr lang="en-US" dirty="0"/>
          </a:p>
        </p:txBody>
      </p:sp>
      <p:sp>
        <p:nvSpPr>
          <p:cNvPr id="6" name="Rectangle 5"/>
          <p:cNvSpPr/>
          <p:nvPr/>
        </p:nvSpPr>
        <p:spPr>
          <a:xfrm>
            <a:off x="3429000" y="27801"/>
            <a:ext cx="5486400" cy="276999"/>
          </a:xfrm>
          <a:prstGeom prst="rect">
            <a:avLst/>
          </a:prstGeom>
        </p:spPr>
        <p:txBody>
          <a:bodyPr wrap="square">
            <a:spAutoFit/>
          </a:bodyPr>
          <a:lstStyle/>
          <a:p>
            <a:pPr algn="r"/>
            <a:r>
              <a:rPr lang="en-US" sz="1200" dirty="0">
                <a:solidFill>
                  <a:schemeClr val="bg1">
                    <a:lumMod val="75000"/>
                  </a:schemeClr>
                </a:solidFill>
              </a:rPr>
              <a:t>Kritarth/Vandit/Aakash/ECE/Sem8/2022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E1DAA-1192-4375-B8F3-47B6B438F67F}"/>
              </a:ext>
            </a:extLst>
          </p:cNvPr>
          <p:cNvSpPr>
            <a:spLocks noGrp="1"/>
          </p:cNvSpPr>
          <p:nvPr>
            <p:ph type="title"/>
          </p:nvPr>
        </p:nvSpPr>
        <p:spPr/>
        <p:txBody>
          <a:bodyPr/>
          <a:lstStyle/>
          <a:p>
            <a:r>
              <a:rPr lang="en-IN" dirty="0"/>
              <a:t>Work done so far</a:t>
            </a:r>
          </a:p>
        </p:txBody>
      </p:sp>
      <p:sp>
        <p:nvSpPr>
          <p:cNvPr id="3" name="Content Placeholder 2">
            <a:extLst>
              <a:ext uri="{FF2B5EF4-FFF2-40B4-BE49-F238E27FC236}">
                <a16:creationId xmlns:a16="http://schemas.microsoft.com/office/drawing/2014/main" id="{6DE9DE26-3D16-4363-B156-48272201DF88}"/>
              </a:ext>
            </a:extLst>
          </p:cNvPr>
          <p:cNvSpPr>
            <a:spLocks noGrp="1"/>
          </p:cNvSpPr>
          <p:nvPr>
            <p:ph idx="1"/>
          </p:nvPr>
        </p:nvSpPr>
        <p:spPr/>
        <p:txBody>
          <a:bodyPr/>
          <a:lstStyle/>
          <a:p>
            <a:r>
              <a:rPr lang="en-IN" dirty="0"/>
              <a:t>Hardware Sourcing</a:t>
            </a:r>
          </a:p>
          <a:p>
            <a:r>
              <a:rPr lang="en-IN" dirty="0"/>
              <a:t>Camera interfacing with Pi board</a:t>
            </a:r>
          </a:p>
          <a:p>
            <a:r>
              <a:rPr lang="en-IN" dirty="0"/>
              <a:t>Initial software implementation</a:t>
            </a:r>
          </a:p>
          <a:p>
            <a:r>
              <a:rPr lang="en-IN" dirty="0" err="1"/>
              <a:t>Github</a:t>
            </a:r>
            <a:r>
              <a:rPr lang="en-IN" dirty="0"/>
              <a:t> repository integration</a:t>
            </a:r>
          </a:p>
          <a:p>
            <a:r>
              <a:rPr lang="en-IN" dirty="0"/>
              <a:t>YOLO weight file generation</a:t>
            </a:r>
          </a:p>
          <a:p>
            <a:endParaRPr lang="en-IN" dirty="0"/>
          </a:p>
        </p:txBody>
      </p:sp>
    </p:spTree>
    <p:extLst>
      <p:ext uri="{BB962C8B-B14F-4D97-AF65-F5344CB8AC3E}">
        <p14:creationId xmlns:p14="http://schemas.microsoft.com/office/powerpoint/2010/main" val="278818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4DBBA-6C62-47A5-9081-8770CD769513}"/>
              </a:ext>
            </a:extLst>
          </p:cNvPr>
          <p:cNvSpPr>
            <a:spLocks noGrp="1"/>
          </p:cNvSpPr>
          <p:nvPr>
            <p:ph type="title"/>
          </p:nvPr>
        </p:nvSpPr>
        <p:spPr>
          <a:xfrm>
            <a:off x="456406" y="762000"/>
            <a:ext cx="8229600" cy="1066800"/>
          </a:xfrm>
        </p:spPr>
        <p:txBody>
          <a:bodyPr/>
          <a:lstStyle/>
          <a:p>
            <a:r>
              <a:rPr lang="en-IN" dirty="0"/>
              <a:t>Sample Simulation</a:t>
            </a:r>
          </a:p>
        </p:txBody>
      </p:sp>
      <p:pic>
        <p:nvPicPr>
          <p:cNvPr id="4" name="sample output1">
            <a:hlinkClick r:id="" action="ppaction://media"/>
            <a:extLst>
              <a:ext uri="{FF2B5EF4-FFF2-40B4-BE49-F238E27FC236}">
                <a16:creationId xmlns:a16="http://schemas.microsoft.com/office/drawing/2014/main" id="{5BF8EECF-C3DA-4E52-AD02-A1E4A0F7131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0498" y="1676400"/>
            <a:ext cx="8941416" cy="5029200"/>
          </a:xfrm>
        </p:spPr>
      </p:pic>
    </p:spTree>
    <p:extLst>
      <p:ext uri="{BB962C8B-B14F-4D97-AF65-F5344CB8AC3E}">
        <p14:creationId xmlns:p14="http://schemas.microsoft.com/office/powerpoint/2010/main" val="72851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1F483-8DBF-4F54-924B-C930351D97CB}"/>
              </a:ext>
            </a:extLst>
          </p:cNvPr>
          <p:cNvSpPr>
            <a:spLocks noGrp="1"/>
          </p:cNvSpPr>
          <p:nvPr>
            <p:ph type="title"/>
          </p:nvPr>
        </p:nvSpPr>
        <p:spPr/>
        <p:txBody>
          <a:bodyPr/>
          <a:lstStyle/>
          <a:p>
            <a:r>
              <a:rPr lang="en-IN" dirty="0"/>
              <a:t>Why YOLO ?</a:t>
            </a:r>
          </a:p>
        </p:txBody>
      </p:sp>
      <p:sp>
        <p:nvSpPr>
          <p:cNvPr id="3" name="Content Placeholder 2">
            <a:extLst>
              <a:ext uri="{FF2B5EF4-FFF2-40B4-BE49-F238E27FC236}">
                <a16:creationId xmlns:a16="http://schemas.microsoft.com/office/drawing/2014/main" id="{A0E45CBF-2B28-49AD-819E-6C5C35481FA6}"/>
              </a:ext>
            </a:extLst>
          </p:cNvPr>
          <p:cNvSpPr>
            <a:spLocks noGrp="1"/>
          </p:cNvSpPr>
          <p:nvPr>
            <p:ph idx="1"/>
          </p:nvPr>
        </p:nvSpPr>
        <p:spPr/>
        <p:txBody>
          <a:bodyPr>
            <a:normAutofit/>
          </a:bodyPr>
          <a:lstStyle/>
          <a:p>
            <a:pPr algn="l"/>
            <a:r>
              <a:rPr lang="en-IN" sz="2000" b="0" i="0" dirty="0">
                <a:effectLst/>
                <a:latin typeface="Roboto" panose="02000000000000000000" pitchFamily="2" charset="0"/>
              </a:rPr>
              <a:t>Prior detection systems repurpose classifiers or localizers to perform detection. They apply the model to an image at multiple locations and scales. High scoring regions of the image are considered detections.</a:t>
            </a:r>
          </a:p>
          <a:p>
            <a:pPr algn="l"/>
            <a:r>
              <a:rPr lang="en-IN" sz="2000" dirty="0">
                <a:latin typeface="Roboto" panose="02000000000000000000" pitchFamily="2" charset="0"/>
              </a:rPr>
              <a:t>A</a:t>
            </a:r>
            <a:r>
              <a:rPr lang="en-IN" sz="2000" b="0" i="0" dirty="0">
                <a:effectLst/>
                <a:latin typeface="Roboto" panose="02000000000000000000" pitchFamily="2" charset="0"/>
              </a:rPr>
              <a:t> single neural network is applied to the full image,</a:t>
            </a:r>
            <a:r>
              <a:rPr lang="en-IN" sz="2000" dirty="0">
                <a:latin typeface="Roboto" panose="02000000000000000000" pitchFamily="2" charset="0"/>
              </a:rPr>
              <a:t> t</a:t>
            </a:r>
            <a:r>
              <a:rPr lang="en-IN" sz="2000" b="0" i="0" dirty="0">
                <a:effectLst/>
                <a:latin typeface="Roboto" panose="02000000000000000000" pitchFamily="2" charset="0"/>
              </a:rPr>
              <a:t>his network divides the image into regions and predicts bounding boxes for each region.</a:t>
            </a:r>
          </a:p>
          <a:p>
            <a:r>
              <a:rPr lang="en-IN" sz="2000" b="0" i="0" dirty="0">
                <a:effectLst/>
                <a:latin typeface="Roboto" panose="02000000000000000000" pitchFamily="2" charset="0"/>
              </a:rPr>
              <a:t>Advantages over classifier-based systems:-</a:t>
            </a:r>
          </a:p>
          <a:p>
            <a:pPr marL="109855" indent="0">
              <a:buNone/>
            </a:pPr>
            <a:r>
              <a:rPr lang="en-IN" sz="2000" b="0" i="0" dirty="0">
                <a:effectLst/>
                <a:latin typeface="Roboto" panose="02000000000000000000" pitchFamily="2" charset="0"/>
              </a:rPr>
              <a:t>It looks at the whole image at test time. </a:t>
            </a:r>
          </a:p>
          <a:p>
            <a:pPr marL="109855" indent="0">
              <a:buNone/>
            </a:pPr>
            <a:r>
              <a:rPr lang="en-IN" sz="2000" b="0" i="0" dirty="0">
                <a:effectLst/>
                <a:latin typeface="Roboto" panose="02000000000000000000" pitchFamily="2" charset="0"/>
              </a:rPr>
              <a:t>It also makes predictions with a single network evaluation.</a:t>
            </a:r>
          </a:p>
          <a:p>
            <a:pPr marL="109855" indent="0">
              <a:buNone/>
            </a:pPr>
            <a:r>
              <a:rPr lang="en-IN" sz="2000" dirty="0">
                <a:latin typeface="Roboto" panose="02000000000000000000" pitchFamily="2" charset="0"/>
              </a:rPr>
              <a:t>M</a:t>
            </a:r>
            <a:r>
              <a:rPr lang="en-IN" sz="2000" b="0" i="0" dirty="0">
                <a:effectLst/>
                <a:latin typeface="Roboto" panose="02000000000000000000" pitchFamily="2" charset="0"/>
              </a:rPr>
              <a:t>ore than 1000x faster than R-CNN and 100x faster than </a:t>
            </a:r>
            <a:r>
              <a:rPr lang="en-IN" sz="2000" b="0" i="0" u="none" strike="noStrike" dirty="0">
                <a:effectLst/>
                <a:latin typeface="Roboto" panose="02000000000000000000" pitchFamily="2" charset="0"/>
                <a:hlinkClick r:id="rId2">
                  <a:extLst>
                    <a:ext uri="{A12FA001-AC4F-418D-AE19-62706E023703}">
                      <ahyp:hlinkClr xmlns:ahyp="http://schemas.microsoft.com/office/drawing/2018/hyperlinkcolor" val="tx"/>
                    </a:ext>
                  </a:extLst>
                </a:hlinkClick>
              </a:rPr>
              <a:t>Fast R-CNN</a:t>
            </a:r>
            <a:r>
              <a:rPr lang="en-IN" sz="2000" b="0" i="0" dirty="0">
                <a:effectLst/>
                <a:latin typeface="Roboto" panose="02000000000000000000" pitchFamily="2" charset="0"/>
              </a:rPr>
              <a:t>.</a:t>
            </a:r>
            <a:endParaRPr lang="en-IN" sz="2000" dirty="0"/>
          </a:p>
        </p:txBody>
      </p:sp>
    </p:spTree>
    <p:extLst>
      <p:ext uri="{BB962C8B-B14F-4D97-AF65-F5344CB8AC3E}">
        <p14:creationId xmlns:p14="http://schemas.microsoft.com/office/powerpoint/2010/main" val="1663202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0" y="609600"/>
            <a:ext cx="9144000" cy="609600"/>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b="1" spc="300" dirty="0"/>
              <a:t>Final Demonstration</a:t>
            </a:r>
          </a:p>
        </p:txBody>
      </p:sp>
      <p:sp>
        <p:nvSpPr>
          <p:cNvPr id="3" name="TextBox 2"/>
          <p:cNvSpPr txBox="1"/>
          <p:nvPr/>
        </p:nvSpPr>
        <p:spPr>
          <a:xfrm>
            <a:off x="762000" y="1981200"/>
            <a:ext cx="7391400" cy="2308324"/>
          </a:xfrm>
          <a:prstGeom prst="rect">
            <a:avLst/>
          </a:prstGeom>
          <a:noFill/>
        </p:spPr>
        <p:txBody>
          <a:bodyPr wrap="square" rtlCol="0">
            <a:spAutoFit/>
          </a:bodyPr>
          <a:lstStyle/>
          <a:p>
            <a:pPr algn="ctr"/>
            <a:endParaRPr lang="en-US" dirty="0">
              <a:solidFill>
                <a:srgbClr val="FF0000"/>
              </a:solidFill>
            </a:endParaRPr>
          </a:p>
          <a:p>
            <a:pPr algn="ctr"/>
            <a:r>
              <a:rPr lang="en-US" dirty="0"/>
              <a:t>Mode of demonstration: </a:t>
            </a:r>
          </a:p>
          <a:p>
            <a:pPr algn="ctr"/>
            <a:r>
              <a:rPr lang="en-US" dirty="0"/>
              <a:t>Functional hardware prototype.</a:t>
            </a:r>
          </a:p>
          <a:p>
            <a:pPr algn="ctr"/>
            <a:r>
              <a:rPr lang="en-US" dirty="0"/>
              <a:t>Software Simulation with results.</a:t>
            </a:r>
          </a:p>
          <a:p>
            <a:pPr algn="ctr"/>
            <a:r>
              <a:rPr lang="en-US" dirty="0"/>
              <a:t>Graphical </a:t>
            </a:r>
            <a:r>
              <a:rPr lang="en-US" dirty="0" err="1"/>
              <a:t>respresntation</a:t>
            </a:r>
            <a:r>
              <a:rPr lang="en-US" dirty="0"/>
              <a:t> of data.</a:t>
            </a:r>
          </a:p>
          <a:p>
            <a:pPr algn="ctr"/>
            <a:endParaRPr lang="en-US" dirty="0"/>
          </a:p>
          <a:p>
            <a:pPr algn="ctr"/>
            <a:r>
              <a:rPr lang="en-US" dirty="0"/>
              <a:t>The particular demonstration will be given on campus, in whichever laboratory assigned by the University.</a:t>
            </a:r>
          </a:p>
        </p:txBody>
      </p:sp>
      <p:sp>
        <p:nvSpPr>
          <p:cNvPr id="5" name="Rectangle 4"/>
          <p:cNvSpPr/>
          <p:nvPr/>
        </p:nvSpPr>
        <p:spPr>
          <a:xfrm>
            <a:off x="3429000" y="27801"/>
            <a:ext cx="5486400" cy="276999"/>
          </a:xfrm>
          <a:prstGeom prst="rect">
            <a:avLst/>
          </a:prstGeom>
        </p:spPr>
        <p:txBody>
          <a:bodyPr wrap="square">
            <a:spAutoFit/>
          </a:bodyPr>
          <a:lstStyle/>
          <a:p>
            <a:pPr algn="r"/>
            <a:r>
              <a:rPr lang="en-US" sz="1200" dirty="0">
                <a:solidFill>
                  <a:schemeClr val="bg1">
                    <a:lumMod val="75000"/>
                  </a:schemeClr>
                </a:solidFill>
              </a:rPr>
              <a:t>Kritarth/Vandit/Aakash/ECE/Sem8/2022</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Urban">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Urban</Template>
  <TotalTime>405</TotalTime>
  <Words>794</Words>
  <Application>Microsoft Office PowerPoint</Application>
  <PresentationFormat>On-screen Show (4:3)</PresentationFormat>
  <Paragraphs>117</Paragraphs>
  <Slides>13</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Georgia</vt:lpstr>
      <vt:lpstr>Roboto</vt:lpstr>
      <vt:lpstr>Trebuchet MS</vt:lpstr>
      <vt:lpstr>Wingdings 2</vt:lpstr>
      <vt:lpstr>Urban</vt:lpstr>
      <vt:lpstr>PowerPoint Presentation</vt:lpstr>
      <vt:lpstr>PowerPoint Presentation</vt:lpstr>
      <vt:lpstr>PowerPoint Presentation</vt:lpstr>
      <vt:lpstr>PowerPoint Presentation</vt:lpstr>
      <vt:lpstr>PowerPoint Presentation</vt:lpstr>
      <vt:lpstr>Work done so far</vt:lpstr>
      <vt:lpstr>Sample Simulation</vt:lpstr>
      <vt:lpstr>Why YOLO ?</vt:lpstr>
      <vt:lpstr>PowerPoint Presentation</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Bhavin</dc:creator>
  <cp:lastModifiedBy>Aakash Patwa</cp:lastModifiedBy>
  <cp:revision>15</cp:revision>
  <dcterms:created xsi:type="dcterms:W3CDTF">2022-02-08T09:46:59Z</dcterms:created>
  <dcterms:modified xsi:type="dcterms:W3CDTF">2022-02-25T17:36:27Z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1033-11.1.0.9662</vt:lpwstr>
  </property>
</Properties>
</file>

<file path=docProps/thumbnail.jpeg>
</file>